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11"/>
  </p:notesMasterIdLst>
  <p:sldIdLst>
    <p:sldId id="256" r:id="rId2"/>
    <p:sldId id="257" r:id="rId3"/>
    <p:sldId id="258" r:id="rId4"/>
    <p:sldId id="259" r:id="rId5"/>
    <p:sldId id="260" r:id="rId6"/>
    <p:sldId id="261" r:id="rId7"/>
    <p:sldId id="265"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51303" autoAdjust="0"/>
  </p:normalViewPr>
  <p:slideViewPr>
    <p:cSldViewPr snapToGrid="0">
      <p:cViewPr>
        <p:scale>
          <a:sx n="65" d="100"/>
          <a:sy n="65" d="100"/>
        </p:scale>
        <p:origin x="2856" y="144"/>
      </p:cViewPr>
      <p:guideLst/>
    </p:cSldViewPr>
  </p:slideViewPr>
  <p:notesTextViewPr>
    <p:cViewPr>
      <p:scale>
        <a:sx n="65" d="100"/>
        <a:sy n="6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5CD0E8-B5EE-485A-9D1C-1763143E4E7B}" type="datetimeFigureOut">
              <a:rPr lang="en-US" smtClean="0"/>
              <a:t>6/22/22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B223BC-3AA9-49FB-8B9E-5D9ED0666660}" type="slidenum">
              <a:rPr lang="en-US" smtClean="0"/>
              <a:t>‹#›</a:t>
            </a:fld>
            <a:endParaRPr lang="en-US"/>
          </a:p>
        </p:txBody>
      </p:sp>
    </p:spTree>
    <p:extLst>
      <p:ext uri="{BB962C8B-B14F-4D97-AF65-F5344CB8AC3E}">
        <p14:creationId xmlns:p14="http://schemas.microsoft.com/office/powerpoint/2010/main" val="223356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ao.org/eye-health/anatomy/optic-nerve-3"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en.wikipedia.org/wiki/Laser_surgery"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Blindnes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Glaucoma#cite_note-Man2015-2"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ource Sans Pro" panose="020B0604020202020204" pitchFamily="34" charset="0"/>
              </a:rPr>
              <a:t>glaucoma is the most common cause of irreversible blindness.</a:t>
            </a:r>
          </a:p>
          <a:p>
            <a:endParaRPr lang="en-US" b="0" i="0" dirty="0">
              <a:solidFill>
                <a:srgbClr val="000000"/>
              </a:solidFill>
              <a:effectLst/>
              <a:latin typeface="Arial" panose="020B0604020202020204" pitchFamily="34" charset="0"/>
            </a:endParaRP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Glaucoma is a disease that damages your eye’s </a:t>
            </a:r>
            <a:r>
              <a:rPr lang="en-US" b="0" i="0" u="sng" dirty="0">
                <a:solidFill>
                  <a:srgbClr val="557AB5"/>
                </a:solidFill>
                <a:effectLst/>
                <a:latin typeface="Arial" panose="020B0604020202020204" pitchFamily="34" charset="0"/>
                <a:hlinkClick r:id="rId3"/>
              </a:rPr>
              <a:t>optic nerve</a:t>
            </a:r>
            <a:r>
              <a:rPr lang="en-US" b="0" i="0" dirty="0">
                <a:solidFill>
                  <a:srgbClr val="000000"/>
                </a:solidFill>
                <a:effectLst/>
                <a:latin typeface="Arial" panose="020B0604020202020204" pitchFamily="34" charset="0"/>
              </a:rPr>
              <a:t>. It usually happens when fluid builds up in the front part of your eye. That extra fluid increases the pressure in your eye, damaging the optic nerve.</a:t>
            </a:r>
          </a:p>
          <a:p>
            <a:r>
              <a:rPr lang="en-US" b="0" i="0" dirty="0">
                <a:solidFill>
                  <a:srgbClr val="000000"/>
                </a:solidFill>
                <a:effectLst/>
                <a:latin typeface="Arial" panose="020B0604020202020204" pitchFamily="34" charset="0"/>
              </a:rPr>
              <a:t>This disease affect people from 40 years old to 60 years old. </a:t>
            </a:r>
          </a:p>
          <a:p>
            <a:r>
              <a:rPr lang="en-US" b="0" i="0" dirty="0">
                <a:solidFill>
                  <a:srgbClr val="333333"/>
                </a:solidFill>
                <a:effectLst/>
                <a:latin typeface="Source Sans Pro" panose="020B0604020202020204" pitchFamily="34" charset="0"/>
              </a:rPr>
              <a:t>In many cases, glaucoma may be asymptomatic.</a:t>
            </a:r>
          </a:p>
          <a:p>
            <a:endParaRPr lang="en-US" b="0" i="0" dirty="0">
              <a:solidFill>
                <a:srgbClr val="000000"/>
              </a:solidFill>
              <a:effectLst/>
              <a:latin typeface="Arial" panose="020B0604020202020204" pitchFamily="34" charset="0"/>
            </a:endParaRPr>
          </a:p>
          <a:p>
            <a:r>
              <a:rPr lang="en-US" b="0" i="0" dirty="0">
                <a:solidFill>
                  <a:srgbClr val="202122"/>
                </a:solidFill>
                <a:effectLst/>
                <a:latin typeface="Arial" panose="020B0604020202020204" pitchFamily="34" charset="0"/>
              </a:rPr>
              <a:t>Both </a:t>
            </a:r>
            <a:r>
              <a:rPr lang="en-US" b="0" i="0" u="none" strike="noStrike" dirty="0">
                <a:solidFill>
                  <a:srgbClr val="0645AD"/>
                </a:solidFill>
                <a:effectLst/>
                <a:latin typeface="Arial" panose="020B0604020202020204" pitchFamily="34" charset="0"/>
                <a:hlinkClick r:id="rId4" tooltip="Laser surgery"/>
              </a:rPr>
              <a:t>laser</a:t>
            </a:r>
            <a:r>
              <a:rPr lang="en-US" b="0" i="0" dirty="0">
                <a:solidFill>
                  <a:srgbClr val="202122"/>
                </a:solidFill>
                <a:effectLst/>
                <a:latin typeface="Arial" panose="020B0604020202020204" pitchFamily="34" charset="0"/>
              </a:rPr>
              <a:t> and conventional surgeries are performed to treat glaucoma. Generally, these operations are a temporary solution, as there is not yet a cure for glaucoma.</a:t>
            </a: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9B223BC-3AA9-49FB-8B9E-5D9ED0666660}" type="slidenum">
              <a:rPr lang="en-US" smtClean="0"/>
              <a:t>2</a:t>
            </a:fld>
            <a:endParaRPr lang="en-US"/>
          </a:p>
        </p:txBody>
      </p:sp>
    </p:spTree>
    <p:extLst>
      <p:ext uri="{BB962C8B-B14F-4D97-AF65-F5344CB8AC3E}">
        <p14:creationId xmlns:p14="http://schemas.microsoft.com/office/powerpoint/2010/main" val="337418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latin typeface="Arial" panose="020B0604020202020204" pitchFamily="34" charset="0"/>
              </a:rPr>
              <a:t>As of 2010, there were 44.7 million people in the world with open angle glaucoma.</a:t>
            </a:r>
          </a:p>
          <a:p>
            <a:pPr algn="l"/>
            <a:r>
              <a:rPr lang="en-US" b="0" i="0" dirty="0">
                <a:solidFill>
                  <a:srgbClr val="202122"/>
                </a:solidFill>
                <a:effectLst/>
                <a:latin typeface="Arial" panose="020B0604020202020204" pitchFamily="34" charset="0"/>
              </a:rPr>
              <a:t>internationally and in the United States, glaucoma is the second-leading cause of </a:t>
            </a:r>
            <a:r>
              <a:rPr lang="en-US" b="0" i="0" u="none" strike="noStrike" dirty="0">
                <a:solidFill>
                  <a:srgbClr val="0645AD"/>
                </a:solidFill>
                <a:effectLst/>
                <a:latin typeface="Arial" panose="020B0604020202020204" pitchFamily="34" charset="0"/>
                <a:hlinkClick r:id="rId3" tooltip="Blindness"/>
              </a:rPr>
              <a:t>blindness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4"/>
              </a:rPr>
              <a:t>[</a:t>
            </a:r>
            <a:endParaRPr lang="en-US" b="0" i="0" dirty="0">
              <a:solidFill>
                <a:srgbClr val="333333"/>
              </a:solidFill>
              <a:effectLst/>
              <a:latin typeface="Source Sans Pro" panose="020B0604020202020204" pitchFamily="34" charset="0"/>
            </a:endParaRPr>
          </a:p>
          <a:p>
            <a:pPr algn="l">
              <a:buFont typeface="Arial" panose="020B0604020202020204" pitchFamily="34" charset="0"/>
              <a:buChar char="•"/>
            </a:pPr>
            <a:endParaRPr lang="en-US" b="0" i="0" dirty="0">
              <a:solidFill>
                <a:srgbClr val="333333"/>
              </a:solidFill>
              <a:effectLst/>
              <a:latin typeface="Source Sans Pro" panose="020B0604020202020204" pitchFamily="34" charset="0"/>
            </a:endParaRPr>
          </a:p>
          <a:p>
            <a:pPr algn="l">
              <a:buFont typeface="Arial" panose="020B0604020202020204" pitchFamily="34" charset="0"/>
              <a:buChar char="•"/>
            </a:pPr>
            <a:r>
              <a:rPr lang="en-US" b="0" i="0" dirty="0">
                <a:solidFill>
                  <a:srgbClr val="333333"/>
                </a:solidFill>
                <a:effectLst/>
                <a:latin typeface="Source Sans Pro" panose="020B0604020202020204" pitchFamily="34" charset="0"/>
              </a:rPr>
              <a:t>Based on prevalence studies, it is estimated that 79.6 million individuals will have glaucoma in 2020. This number is likely to increase to 111.8 million individuals in 2040.</a:t>
            </a:r>
          </a:p>
          <a:p>
            <a:pPr algn="l">
              <a:buFont typeface="Arial" panose="020B0604020202020204" pitchFamily="34" charset="0"/>
              <a:buNone/>
            </a:pPr>
            <a:endParaRPr lang="en-US" b="0" i="0" dirty="0">
              <a:solidFill>
                <a:srgbClr val="333333"/>
              </a:solidFill>
              <a:effectLst/>
              <a:latin typeface="Source Sans Pro" panose="020B0604020202020204" pitchFamily="34" charset="0"/>
            </a:endParaRPr>
          </a:p>
          <a:p>
            <a:pPr algn="l">
              <a:buFont typeface="Arial" panose="020B0604020202020204" pitchFamily="34" charset="0"/>
              <a:buChar char="•"/>
            </a:pPr>
            <a:r>
              <a:rPr lang="en-US" b="0" i="0" dirty="0">
                <a:solidFill>
                  <a:srgbClr val="333333"/>
                </a:solidFill>
                <a:effectLst/>
                <a:latin typeface="Source Sans Pro" panose="020B0604020202020204" pitchFamily="34" charset="0"/>
              </a:rPr>
              <a:t>In the USA, blindness is the third most feared health problem, after cancer and cardiac attacks.</a:t>
            </a:r>
          </a:p>
          <a:p>
            <a:endParaRPr lang="en-US" dirty="0"/>
          </a:p>
        </p:txBody>
      </p:sp>
      <p:sp>
        <p:nvSpPr>
          <p:cNvPr id="4" name="Slide Number Placeholder 3"/>
          <p:cNvSpPr>
            <a:spLocks noGrp="1"/>
          </p:cNvSpPr>
          <p:nvPr>
            <p:ph type="sldNum" sz="quarter" idx="5"/>
          </p:nvPr>
        </p:nvSpPr>
        <p:spPr/>
        <p:txBody>
          <a:bodyPr/>
          <a:lstStyle/>
          <a:p>
            <a:fld id="{09B223BC-3AA9-49FB-8B9E-5D9ED0666660}" type="slidenum">
              <a:rPr lang="en-US" smtClean="0"/>
              <a:t>3</a:t>
            </a:fld>
            <a:endParaRPr lang="en-US"/>
          </a:p>
        </p:txBody>
      </p:sp>
    </p:spTree>
    <p:extLst>
      <p:ext uri="{BB962C8B-B14F-4D97-AF65-F5344CB8AC3E}">
        <p14:creationId xmlns:p14="http://schemas.microsoft.com/office/powerpoint/2010/main" val="126787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ource Sans Pro" panose="020B0604020202020204" pitchFamily="34" charset="0"/>
              </a:rPr>
              <a:t>Unfortunately, many individuals are unaware of the existence of glaucoma.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ource Sans Pro" panose="020B0604020202020204" pitchFamily="34" charset="0"/>
              </a:rPr>
              <a:t>In some developing countries, 90% of glaucoma is undetected.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ource Sans Pro" panose="020B0604020202020204" pitchFamily="34" charset="0"/>
              </a:rPr>
              <a:t>In most cases, blindness can be prevented with appropriate control and treatment.</a:t>
            </a:r>
          </a:p>
          <a:p>
            <a:pPr algn="l">
              <a:buFont typeface="Arial" panose="020B0604020202020204" pitchFamily="34" charset="0"/>
              <a:buChar char="•"/>
            </a:pPr>
            <a:r>
              <a:rPr lang="en-US" b="0" i="0" dirty="0">
                <a:solidFill>
                  <a:srgbClr val="333333"/>
                </a:solidFill>
                <a:effectLst/>
                <a:latin typeface="Source Sans Pro" panose="020B0604020202020204" pitchFamily="34" charset="0"/>
              </a:rPr>
              <a:t>A better awareness could prevent visual disability in many people.</a:t>
            </a:r>
          </a:p>
          <a:p>
            <a:r>
              <a:rPr lang="en-US" dirty="0"/>
              <a:t>How ? With a simple consultation once a year in the ophthalmologist.</a:t>
            </a:r>
          </a:p>
          <a:p>
            <a:r>
              <a:rPr lang="en-US" dirty="0"/>
              <a:t>The </a:t>
            </a:r>
            <a:r>
              <a:rPr lang="en-US" dirty="0" err="1"/>
              <a:t>ophtalomogist</a:t>
            </a:r>
            <a:r>
              <a:rPr lang="en-US" dirty="0"/>
              <a:t> can detect any abnormal pressure in eyes and can do some specific measurement with the help of</a:t>
            </a:r>
          </a:p>
          <a:p>
            <a:pPr marL="0" marR="0" rtl="1">
              <a:spcBef>
                <a:spcPts val="0"/>
              </a:spcBef>
              <a:spcAft>
                <a:spcPts val="0"/>
              </a:spcAft>
            </a:pPr>
            <a:r>
              <a:rPr lang="en-US" sz="1800" dirty="0">
                <a:effectLst/>
                <a:latin typeface="Calibri" panose="020F0502020204030204" pitchFamily="34" charset="0"/>
              </a:rPr>
              <a:t>OCT angiography (</a:t>
            </a:r>
          </a:p>
          <a:p>
            <a:pPr marL="0" marR="0">
              <a:spcBef>
                <a:spcPts val="0"/>
              </a:spcBef>
              <a:spcAft>
                <a:spcPts val="0"/>
              </a:spcAft>
            </a:pPr>
            <a:r>
              <a:rPr lang="en-US" sz="1800" b="1" dirty="0">
                <a:effectLst/>
                <a:latin typeface="Calibri" panose="020F0502020204030204" pitchFamily="34" charset="0"/>
              </a:rPr>
              <a:t>Optical Coherence Tomography Angiography</a:t>
            </a:r>
          </a:p>
          <a:p>
            <a:pPr marL="0" marR="0">
              <a:spcBef>
                <a:spcPts val="0"/>
              </a:spcBef>
              <a:spcAft>
                <a:spcPts val="0"/>
              </a:spcAft>
            </a:pPr>
            <a:r>
              <a:rPr lang="en-US" sz="1800" b="1" dirty="0">
                <a:effectLst/>
                <a:latin typeface="Calibri" panose="020F0502020204030204" pitchFamily="34" charset="0"/>
              </a:rPr>
              <a:t>A classification of normal and sick patients can help us to predict if a patient has or could have a glaucoma very fast.</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9B223BC-3AA9-49FB-8B9E-5D9ED0666660}" type="slidenum">
              <a:rPr lang="en-US" smtClean="0"/>
              <a:t>4</a:t>
            </a:fld>
            <a:endParaRPr lang="en-US"/>
          </a:p>
        </p:txBody>
      </p:sp>
    </p:spTree>
    <p:extLst>
      <p:ext uri="{BB962C8B-B14F-4D97-AF65-F5344CB8AC3E}">
        <p14:creationId xmlns:p14="http://schemas.microsoft.com/office/powerpoint/2010/main" val="179460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is composed of 63 measurement in the eyes in normal and sick patients (patients with glaucoma).</a:t>
            </a:r>
          </a:p>
          <a:p>
            <a:r>
              <a:rPr lang="en-US" dirty="0"/>
              <a:t>We selected these dataset because:</a:t>
            </a:r>
          </a:p>
          <a:p>
            <a:pPr marL="171450" indent="-171450">
              <a:buFontTx/>
              <a:buChar char="-"/>
            </a:pPr>
            <a:r>
              <a:rPr lang="en-US" dirty="0"/>
              <a:t>No NA</a:t>
            </a:r>
          </a:p>
          <a:p>
            <a:pPr marL="171450" indent="-171450">
              <a:buFontTx/>
              <a:buChar char="-"/>
            </a:pPr>
            <a:r>
              <a:rPr lang="en-US" dirty="0"/>
              <a:t>Enough features</a:t>
            </a:r>
          </a:p>
          <a:p>
            <a:pPr marL="0" indent="0">
              <a:buFontTx/>
              <a:buNone/>
            </a:pPr>
            <a:r>
              <a:rPr lang="en-US" dirty="0"/>
              <a:t>We would like to classify the data with KNN firstly.</a:t>
            </a:r>
          </a:p>
          <a:p>
            <a:pPr marL="0" indent="0">
              <a:buFontTx/>
              <a:buNone/>
            </a:pPr>
            <a:r>
              <a:rPr lang="en-US" dirty="0"/>
              <a:t>But before, we need to understand our data and choose features that will help us to classify patients.</a:t>
            </a:r>
          </a:p>
        </p:txBody>
      </p:sp>
      <p:sp>
        <p:nvSpPr>
          <p:cNvPr id="4" name="Slide Number Placeholder 3"/>
          <p:cNvSpPr>
            <a:spLocks noGrp="1"/>
          </p:cNvSpPr>
          <p:nvPr>
            <p:ph type="sldNum" sz="quarter" idx="5"/>
          </p:nvPr>
        </p:nvSpPr>
        <p:spPr/>
        <p:txBody>
          <a:bodyPr/>
          <a:lstStyle/>
          <a:p>
            <a:fld id="{09B223BC-3AA9-49FB-8B9E-5D9ED0666660}" type="slidenum">
              <a:rPr lang="en-US" smtClean="0"/>
              <a:t>5</a:t>
            </a:fld>
            <a:endParaRPr lang="en-US"/>
          </a:p>
        </p:txBody>
      </p:sp>
    </p:spTree>
    <p:extLst>
      <p:ext uri="{BB962C8B-B14F-4D97-AF65-F5344CB8AC3E}">
        <p14:creationId xmlns:p14="http://schemas.microsoft.com/office/powerpoint/2010/main" val="2386008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that we performed EDA.</a:t>
            </a:r>
          </a:p>
          <a:p>
            <a:r>
              <a:rPr lang="en-US" dirty="0"/>
              <a:t>Correlation matrix</a:t>
            </a:r>
          </a:p>
          <a:p>
            <a:r>
              <a:rPr lang="en-US" dirty="0"/>
              <a:t>PCA </a:t>
            </a:r>
          </a:p>
          <a:p>
            <a:r>
              <a:rPr lang="en-US" dirty="0"/>
              <a:t>Deletion of features,</a:t>
            </a:r>
          </a:p>
          <a:p>
            <a:r>
              <a:rPr lang="en-US" dirty="0"/>
              <a:t>PCA again.</a:t>
            </a:r>
          </a:p>
        </p:txBody>
      </p:sp>
      <p:sp>
        <p:nvSpPr>
          <p:cNvPr id="4" name="Slide Number Placeholder 3"/>
          <p:cNvSpPr>
            <a:spLocks noGrp="1"/>
          </p:cNvSpPr>
          <p:nvPr>
            <p:ph type="sldNum" sz="quarter" idx="5"/>
          </p:nvPr>
        </p:nvSpPr>
        <p:spPr/>
        <p:txBody>
          <a:bodyPr/>
          <a:lstStyle/>
          <a:p>
            <a:fld id="{09B223BC-3AA9-49FB-8B9E-5D9ED0666660}" type="slidenum">
              <a:rPr lang="en-US" smtClean="0"/>
              <a:t>6</a:t>
            </a:fld>
            <a:endParaRPr lang="en-US"/>
          </a:p>
        </p:txBody>
      </p:sp>
    </p:spTree>
    <p:extLst>
      <p:ext uri="{BB962C8B-B14F-4D97-AF65-F5344CB8AC3E}">
        <p14:creationId xmlns:p14="http://schemas.microsoft.com/office/powerpoint/2010/main" val="4021115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data set has many features, all of them numeric, so we decided to start with the SVM algorithm.</a:t>
            </a:r>
            <a:endParaRPr lang="en-IL" sz="1200" kern="1200" dirty="0">
              <a:solidFill>
                <a:schemeClr val="tx1"/>
              </a:solidFill>
              <a:effectLst/>
              <a:latin typeface="+mn-lt"/>
              <a:ea typeface="+mn-ea"/>
              <a:cs typeface="+mn-cs"/>
            </a:endParaRPr>
          </a:p>
          <a:p>
            <a:pPr fontAlgn="t"/>
            <a:endParaRPr lang="en-IL" b="1" dirty="0"/>
          </a:p>
          <a:p>
            <a:pPr marL="0" marR="0" lvl="0" indent="0" algn="l" defTabSz="914400" rtl="0" eaLnBrk="1" fontAlgn="t"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assume everyone here knows what support vector machine or SVM is because </a:t>
            </a:r>
            <a:r>
              <a:rPr lang="en-US" sz="1200" kern="1200" dirty="0" err="1">
                <a:solidFill>
                  <a:schemeClr val="tx1"/>
                </a:solidFill>
                <a:effectLst/>
                <a:latin typeface="+mn-lt"/>
                <a:ea typeface="+mn-ea"/>
                <a:cs typeface="+mn-cs"/>
              </a:rPr>
              <a:t>Romi</a:t>
            </a:r>
            <a:r>
              <a:rPr lang="en-US" sz="1200" kern="1200" dirty="0">
                <a:solidFill>
                  <a:schemeClr val="tx1"/>
                </a:solidFill>
                <a:effectLst/>
                <a:latin typeface="+mn-lt"/>
                <a:ea typeface="+mn-ea"/>
                <a:cs typeface="+mn-cs"/>
              </a:rPr>
              <a:t> did a really good job of teaching it to us, but I'll go over it a bit just in case. I used Some of the pictures from </a:t>
            </a:r>
            <a:r>
              <a:rPr lang="en-US" sz="1200" kern="1200" dirty="0" err="1">
                <a:solidFill>
                  <a:schemeClr val="tx1"/>
                </a:solidFill>
                <a:effectLst/>
                <a:latin typeface="+mn-lt"/>
                <a:ea typeface="+mn-ea"/>
                <a:cs typeface="+mn-cs"/>
              </a:rPr>
              <a:t>Romi’s</a:t>
            </a:r>
            <a:r>
              <a:rPr lang="en-US" sz="1200" kern="1200" dirty="0">
                <a:solidFill>
                  <a:schemeClr val="tx1"/>
                </a:solidFill>
                <a:effectLst/>
                <a:latin typeface="+mn-lt"/>
                <a:ea typeface="+mn-ea"/>
                <a:cs typeface="+mn-cs"/>
              </a:rPr>
              <a:t> presentation.</a:t>
            </a:r>
            <a:endParaRPr lang="en-IL" sz="1200" kern="1200" dirty="0">
              <a:solidFill>
                <a:schemeClr val="tx1"/>
              </a:solidFill>
              <a:effectLst/>
              <a:latin typeface="+mn-lt"/>
              <a:ea typeface="+mn-ea"/>
              <a:cs typeface="+mn-cs"/>
            </a:endParaRPr>
          </a:p>
          <a:p>
            <a:pPr fontAlgn="t"/>
            <a:endParaRPr lang="en-US" dirty="0"/>
          </a:p>
          <a:p>
            <a:pPr marL="0" marR="0" lvl="0" indent="0" algn="l" defTabSz="914400" rtl="0" eaLnBrk="1" fontAlgn="t"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is special about SVM is that instead of looking for what is the most different between the classes, it looks for the things that are most similar in both classes.</a:t>
            </a:r>
            <a:endParaRPr lang="en-IL" sz="1200" kern="1200" dirty="0">
              <a:solidFill>
                <a:schemeClr val="tx1"/>
              </a:solidFill>
              <a:effectLst/>
              <a:latin typeface="+mn-lt"/>
              <a:ea typeface="+mn-ea"/>
              <a:cs typeface="+mn-cs"/>
            </a:endParaRPr>
          </a:p>
          <a:p>
            <a:pPr fontAlgn="t"/>
            <a:r>
              <a:rPr lang="en-US" sz="1200" b="0" i="0" kern="1200" dirty="0">
                <a:solidFill>
                  <a:schemeClr val="tx1"/>
                </a:solidFill>
                <a:effectLst/>
                <a:latin typeface="+mn-lt"/>
                <a:ea typeface="+mn-ea"/>
                <a:cs typeface="+mn-cs"/>
              </a:rPr>
              <a:t>The SVM algorithm will search for something from class A that is very similar to class B (for example apples which are yellow and have elliptic form that are similar to lemons), and this will be a support vector (and vice versa). It looks at the individuals that are at the edges, closer to the other group, and then tries to find </a:t>
            </a:r>
            <a:r>
              <a:rPr lang="en-US" sz="1200" b="1" i="0" kern="1200" dirty="0">
                <a:solidFill>
                  <a:schemeClr val="tx1"/>
                </a:solidFill>
                <a:effectLst/>
                <a:latin typeface="+mn-lt"/>
                <a:ea typeface="+mn-ea"/>
                <a:cs typeface="+mn-cs"/>
              </a:rPr>
              <a:t>the best hyperplane that separates the classes</a:t>
            </a:r>
            <a:r>
              <a:rPr lang="en-US" sz="1200" b="0" i="0" kern="1200" dirty="0">
                <a:solidFill>
                  <a:schemeClr val="tx1"/>
                </a:solidFill>
                <a:effectLst/>
                <a:latin typeface="+mn-lt"/>
                <a:ea typeface="+mn-ea"/>
                <a:cs typeface="+mn-cs"/>
              </a:rPr>
              <a:t>. </a:t>
            </a:r>
            <a:endParaRPr lang="en-IL" b="1" dirty="0"/>
          </a:p>
          <a:p>
            <a:endParaRPr lang="en-US" dirty="0"/>
          </a:p>
          <a:p>
            <a:r>
              <a:rPr lang="en-US" dirty="0"/>
              <a:t>SVM is based on the idea of finding a hyperplane that best separates the features into different domains.</a:t>
            </a:r>
          </a:p>
          <a:p>
            <a:pPr lvl="1"/>
            <a:r>
              <a:rPr lang="en-US" dirty="0"/>
              <a:t>The hyperplane is a function which is used to differentiate between features.</a:t>
            </a:r>
          </a:p>
          <a:p>
            <a:pPr lvl="2"/>
            <a:r>
              <a:rPr lang="en-US" dirty="0"/>
              <a:t>In 2-D, the function used to classify between features is a line</a:t>
            </a:r>
          </a:p>
          <a:p>
            <a:pPr lvl="2"/>
            <a:r>
              <a:rPr lang="en-US" dirty="0"/>
              <a:t>In 3-D the function used to classify between features is called as a plane </a:t>
            </a:r>
          </a:p>
          <a:p>
            <a:pPr lvl="2"/>
            <a:r>
              <a:rPr lang="en-US" dirty="0"/>
              <a:t>The function which classifies the point in higher dimension is called as a hyperplane.</a:t>
            </a:r>
          </a:p>
          <a:p>
            <a:pPr lvl="1"/>
            <a:r>
              <a:rPr lang="en-US" dirty="0"/>
              <a:t>SVM will always aim for the maximum margin hyperplane (MMH)</a:t>
            </a:r>
          </a:p>
          <a:p>
            <a:pPr fontAlgn="t"/>
            <a:endParaRPr lang="en-IL" b="1" dirty="0"/>
          </a:p>
          <a:p>
            <a:pPr marL="0" marR="0" lvl="0" indent="0" algn="l" defTabSz="914400" rtl="0" eaLnBrk="1" fontAlgn="t"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first things that need to be done with this algorithm is to choose a kernel.</a:t>
            </a:r>
            <a:endParaRPr lang="en-IL" sz="1200" kern="120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t>We didn't know which kernel may work best, so we started with the simplest hypothesis space first- the linear kernel (or “</a:t>
            </a:r>
            <a:r>
              <a:rPr lang="en-US" dirty="0" err="1"/>
              <a:t>vanilladot</a:t>
            </a:r>
            <a:r>
              <a:rPr lang="en-US" dirty="0"/>
              <a:t>” in R)</a:t>
            </a:r>
          </a:p>
          <a:p>
            <a:pPr fontAlgn="t"/>
            <a:endParaRPr lang="en-IL" b="1" dirty="0"/>
          </a:p>
          <a:p>
            <a:pPr fontAlgn="t"/>
            <a:endParaRPr lang="en-IL" b="1" dirty="0"/>
          </a:p>
          <a:p>
            <a:pPr marL="0" marR="0" lvl="0" indent="0" algn="l" defTabSz="914400" rtl="0" eaLnBrk="1" fontAlgn="t" latinLnBrk="0" hangingPunct="1">
              <a:lnSpc>
                <a:spcPct val="100000"/>
              </a:lnSpc>
              <a:spcBef>
                <a:spcPts val="0"/>
              </a:spcBef>
              <a:spcAft>
                <a:spcPts val="0"/>
              </a:spcAft>
              <a:buClrTx/>
              <a:buSzTx/>
              <a:buFontTx/>
              <a:buNone/>
              <a:tabLst/>
              <a:defRPr/>
            </a:pPr>
            <a:r>
              <a:rPr lang="en-IL" sz="1200" b="1" kern="1200" dirty="0">
                <a:solidFill>
                  <a:schemeClr val="tx1"/>
                </a:solidFill>
                <a:effectLst/>
                <a:latin typeface="+mn-lt"/>
                <a:ea typeface="+mn-ea"/>
                <a:cs typeface="+mn-cs"/>
              </a:rPr>
              <a:t>support vectors</a:t>
            </a:r>
            <a:r>
              <a:rPr lang="en-IL" sz="1200" kern="1200" dirty="0">
                <a:solidFill>
                  <a:schemeClr val="tx1"/>
                </a:solidFill>
                <a:effectLst/>
                <a:latin typeface="+mn-lt"/>
                <a:ea typeface="+mn-ea"/>
                <a:cs typeface="+mn-cs"/>
              </a:rPr>
              <a:t> are data points that </a:t>
            </a:r>
            <a:r>
              <a:rPr lang="en-IL" sz="1200" b="1" kern="1200" dirty="0">
                <a:solidFill>
                  <a:schemeClr val="tx1"/>
                </a:solidFill>
                <a:effectLst/>
                <a:latin typeface="+mn-lt"/>
                <a:ea typeface="+mn-ea"/>
                <a:cs typeface="+mn-cs"/>
              </a:rPr>
              <a:t>defines the position and the margin of the hyperplane</a:t>
            </a:r>
            <a:r>
              <a:rPr lang="en-IL" sz="1200" kern="1200" dirty="0">
                <a:solidFill>
                  <a:schemeClr val="tx1"/>
                </a:solidFill>
                <a:effectLst/>
                <a:latin typeface="+mn-lt"/>
                <a:ea typeface="+mn-ea"/>
                <a:cs typeface="+mn-cs"/>
              </a:rPr>
              <a:t>. We call them </a:t>
            </a:r>
            <a:r>
              <a:rPr lang="en-IL" sz="1200" b="1" kern="1200" dirty="0">
                <a:solidFill>
                  <a:schemeClr val="tx1"/>
                </a:solidFill>
                <a:effectLst/>
                <a:latin typeface="+mn-lt"/>
                <a:ea typeface="+mn-ea"/>
                <a:cs typeface="+mn-cs"/>
              </a:rPr>
              <a:t>“support” vectors</a:t>
            </a:r>
            <a:r>
              <a:rPr lang="en-IL" sz="1200" kern="1200" dirty="0">
                <a:solidFill>
                  <a:schemeClr val="tx1"/>
                </a:solidFill>
                <a:effectLst/>
                <a:latin typeface="+mn-lt"/>
                <a:ea typeface="+mn-ea"/>
                <a:cs typeface="+mn-cs"/>
              </a:rPr>
              <a:t>, because these are the representative data points of the classes, </a:t>
            </a:r>
            <a:r>
              <a:rPr lang="en-IL" sz="1200" b="1" kern="1200" dirty="0">
                <a:solidFill>
                  <a:schemeClr val="tx1"/>
                </a:solidFill>
                <a:effectLst/>
                <a:latin typeface="+mn-lt"/>
                <a:ea typeface="+mn-ea"/>
                <a:cs typeface="+mn-cs"/>
              </a:rPr>
              <a:t>if we move one of them, the position and/or the margin will change</a:t>
            </a:r>
            <a:r>
              <a:rPr lang="en-IL" sz="1200" kern="1200" dirty="0">
                <a:solidFill>
                  <a:schemeClr val="tx1"/>
                </a:solidFill>
                <a:effectLst/>
                <a:latin typeface="+mn-lt"/>
                <a:ea typeface="+mn-ea"/>
                <a:cs typeface="+mn-cs"/>
              </a:rPr>
              <a:t>.</a:t>
            </a:r>
          </a:p>
          <a:p>
            <a:pPr fontAlgn="t"/>
            <a:endParaRPr lang="en-IL" b="1" dirty="0"/>
          </a:p>
          <a:p>
            <a:pPr fontAlgn="t"/>
            <a:r>
              <a:rPr lang="en-IL" b="1" dirty="0"/>
              <a:t>Strengths</a:t>
            </a:r>
            <a:endParaRPr lang="en-IL" dirty="0"/>
          </a:p>
          <a:p>
            <a:pPr lvl="1" fontAlgn="t"/>
            <a:r>
              <a:rPr lang="en-IL" dirty="0"/>
              <a:t>Can be used for classification or numeric predictions problems.</a:t>
            </a:r>
          </a:p>
          <a:p>
            <a:pPr lvl="1"/>
            <a:r>
              <a:rPr lang="en-IL" dirty="0"/>
              <a:t>Not overly influenced by noisy data and not very prone to overfitting.</a:t>
            </a:r>
          </a:p>
          <a:p>
            <a:pPr lvl="1"/>
            <a:r>
              <a:rPr lang="en-IL" dirty="0"/>
              <a:t>May be easier to use than neural networks, particularly due to the existence of several well supported SVM algorithms.</a:t>
            </a:r>
          </a:p>
          <a:p>
            <a:pPr fontAlgn="t"/>
            <a:r>
              <a:rPr lang="en-IL" b="1" dirty="0"/>
              <a:t>Weaknesses</a:t>
            </a:r>
            <a:endParaRPr lang="en-IL" dirty="0"/>
          </a:p>
          <a:p>
            <a:pPr lvl="1" fontAlgn="t"/>
            <a:r>
              <a:rPr lang="en-IL" dirty="0"/>
              <a:t>Finding the best model requires testing of various combinations of kernels and parameters</a:t>
            </a:r>
          </a:p>
          <a:p>
            <a:pPr lvl="1" fontAlgn="t"/>
            <a:r>
              <a:rPr lang="en-IL" dirty="0"/>
              <a:t>Can be slow to train, especially whe the input has a large number of features or examples.</a:t>
            </a:r>
          </a:p>
          <a:p>
            <a:pPr lvl="1" fontAlgn="t"/>
            <a:r>
              <a:rPr lang="en-IL" dirty="0"/>
              <a:t>Results are in a ‘black box’ and can be diffucult to interpret.</a:t>
            </a:r>
          </a:p>
          <a:p>
            <a:endParaRPr lang="en-IL" dirty="0"/>
          </a:p>
        </p:txBody>
      </p:sp>
      <p:sp>
        <p:nvSpPr>
          <p:cNvPr id="4" name="Slide Number Placeholder 3"/>
          <p:cNvSpPr>
            <a:spLocks noGrp="1"/>
          </p:cNvSpPr>
          <p:nvPr>
            <p:ph type="sldNum" sz="quarter" idx="5"/>
          </p:nvPr>
        </p:nvSpPr>
        <p:spPr/>
        <p:txBody>
          <a:bodyPr/>
          <a:lstStyle/>
          <a:p>
            <a:fld id="{09B223BC-3AA9-49FB-8B9E-5D9ED0666660}" type="slidenum">
              <a:rPr lang="en-US" smtClean="0"/>
              <a:t>7</a:t>
            </a:fld>
            <a:endParaRPr lang="en-US"/>
          </a:p>
        </p:txBody>
      </p:sp>
    </p:spTree>
    <p:extLst>
      <p:ext uri="{BB962C8B-B14F-4D97-AF65-F5344CB8AC3E}">
        <p14:creationId xmlns:p14="http://schemas.microsoft.com/office/powerpoint/2010/main" val="1462214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09B223BC-3AA9-49FB-8B9E-5D9ED0666660}" type="slidenum">
              <a:rPr lang="en-US" smtClean="0"/>
              <a:t>8</a:t>
            </a:fld>
            <a:endParaRPr lang="en-US"/>
          </a:p>
        </p:txBody>
      </p:sp>
    </p:spTree>
    <p:extLst>
      <p:ext uri="{BB962C8B-B14F-4D97-AF65-F5344CB8AC3E}">
        <p14:creationId xmlns:p14="http://schemas.microsoft.com/office/powerpoint/2010/main" val="1744869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improve the recall (to minimize the FN), still with SVM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want to improve our results, especially to minimize the false negatives- type II error- since we are working with information about patients, a result telling a person that might be sick that he is healthy can be much more problematic than a result telling a healthy person that he might be sick</a:t>
            </a:r>
            <a:endParaRPr lang="en-IL" dirty="0"/>
          </a:p>
          <a:p>
            <a:endParaRPr lang="en-US" dirty="0"/>
          </a:p>
          <a:p>
            <a:pPr lvl="1"/>
            <a:r>
              <a:rPr lang="en-US" dirty="0"/>
              <a:t>cost of constraints: to “pay” a higher price for a FN than a FP</a:t>
            </a:r>
          </a:p>
          <a:p>
            <a:pPr lvl="1"/>
            <a:r>
              <a:rPr lang="en-US" dirty="0"/>
              <a:t>Hyper-parameters: such as “c” or “gamma”</a:t>
            </a:r>
          </a:p>
        </p:txBody>
      </p:sp>
      <p:sp>
        <p:nvSpPr>
          <p:cNvPr id="4" name="Slide Number Placeholder 3"/>
          <p:cNvSpPr>
            <a:spLocks noGrp="1"/>
          </p:cNvSpPr>
          <p:nvPr>
            <p:ph type="sldNum" sz="quarter" idx="5"/>
          </p:nvPr>
        </p:nvSpPr>
        <p:spPr/>
        <p:txBody>
          <a:bodyPr/>
          <a:lstStyle/>
          <a:p>
            <a:fld id="{09B223BC-3AA9-49FB-8B9E-5D9ED0666660}" type="slidenum">
              <a:rPr lang="en-US" smtClean="0"/>
              <a:t>9</a:t>
            </a:fld>
            <a:endParaRPr lang="en-US"/>
          </a:p>
        </p:txBody>
      </p:sp>
    </p:spTree>
    <p:extLst>
      <p:ext uri="{BB962C8B-B14F-4D97-AF65-F5344CB8AC3E}">
        <p14:creationId xmlns:p14="http://schemas.microsoft.com/office/powerpoint/2010/main" val="1669258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AA778DF-B3CD-49B1-8F7C-DA9050D23A67}" type="datetimeFigureOut">
              <a:rPr lang="en-US" smtClean="0"/>
              <a:t>6/22/22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738732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A778DF-B3CD-49B1-8F7C-DA9050D23A67}" type="datetimeFigureOut">
              <a:rPr lang="en-US" smtClean="0"/>
              <a:t>6/22/22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3925997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A778DF-B3CD-49B1-8F7C-DA9050D23A67}" type="datetimeFigureOut">
              <a:rPr lang="en-US" smtClean="0"/>
              <a:t>6/22/22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3341153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A778DF-B3CD-49B1-8F7C-DA9050D23A67}" type="datetimeFigureOut">
              <a:rPr lang="en-US" smtClean="0"/>
              <a:t>6/22/22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2799524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A778DF-B3CD-49B1-8F7C-DA9050D23A67}" type="datetimeFigureOut">
              <a:rPr lang="en-US" smtClean="0"/>
              <a:t>6/22/22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3388801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AA778DF-B3CD-49B1-8F7C-DA9050D23A67}" type="datetimeFigureOut">
              <a:rPr lang="en-US" smtClean="0"/>
              <a:t>6/22/22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4120050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AA778DF-B3CD-49B1-8F7C-DA9050D23A67}" type="datetimeFigureOut">
              <a:rPr lang="en-US" smtClean="0"/>
              <a:t>6/22/22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935978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AA778DF-B3CD-49B1-8F7C-DA9050D23A67}" type="datetimeFigureOut">
              <a:rPr lang="en-US" smtClean="0"/>
              <a:t>6/22/22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1680403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AA778DF-B3CD-49B1-8F7C-DA9050D23A67}" type="datetimeFigureOut">
              <a:rPr lang="en-US" smtClean="0"/>
              <a:t>6/22/22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1720629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778DF-B3CD-49B1-8F7C-DA9050D23A67}" type="datetimeFigureOut">
              <a:rPr lang="en-US" smtClean="0"/>
              <a:t>6/22/22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2833583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A778DF-B3CD-49B1-8F7C-DA9050D23A67}" type="datetimeFigureOut">
              <a:rPr lang="en-US" smtClean="0"/>
              <a:t>6/22/22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411923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A778DF-B3CD-49B1-8F7C-DA9050D23A67}" type="datetimeFigureOut">
              <a:rPr lang="en-US" smtClean="0"/>
              <a:t>6/22/22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3597891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A778DF-B3CD-49B1-8F7C-DA9050D23A67}" type="datetimeFigureOut">
              <a:rPr lang="en-US" smtClean="0"/>
              <a:t>6/22/22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100356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A778DF-B3CD-49B1-8F7C-DA9050D23A67}" type="datetimeFigureOut">
              <a:rPr lang="en-US" smtClean="0"/>
              <a:t>6/22/22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2316348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A778DF-B3CD-49B1-8F7C-DA9050D23A67}" type="datetimeFigureOut">
              <a:rPr lang="en-US" smtClean="0"/>
              <a:t>6/22/22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334276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A778DF-B3CD-49B1-8F7C-DA9050D23A67}" type="datetimeFigureOut">
              <a:rPr lang="en-US" smtClean="0"/>
              <a:t>6/22/22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3180397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A778DF-B3CD-49B1-8F7C-DA9050D23A67}" type="datetimeFigureOut">
              <a:rPr lang="en-US" smtClean="0"/>
              <a:t>6/22/22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BD99082-1260-41B7-847E-9B8B45EB3FA0}" type="slidenum">
              <a:rPr lang="en-US" smtClean="0"/>
              <a:t>‹#›</a:t>
            </a:fld>
            <a:endParaRPr lang="en-US"/>
          </a:p>
        </p:txBody>
      </p:sp>
    </p:spTree>
    <p:extLst>
      <p:ext uri="{BB962C8B-B14F-4D97-AF65-F5344CB8AC3E}">
        <p14:creationId xmlns:p14="http://schemas.microsoft.com/office/powerpoint/2010/main" val="35677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AA778DF-B3CD-49B1-8F7C-DA9050D23A67}" type="datetimeFigureOut">
              <a:rPr lang="en-US" smtClean="0"/>
              <a:t>6/22/22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BD99082-1260-41B7-847E-9B8B45EB3FA0}" type="slidenum">
              <a:rPr lang="en-US" smtClean="0"/>
              <a:t>‹#›</a:t>
            </a:fld>
            <a:endParaRPr lang="en-US"/>
          </a:p>
        </p:txBody>
      </p:sp>
    </p:spTree>
    <p:extLst>
      <p:ext uri="{BB962C8B-B14F-4D97-AF65-F5344CB8AC3E}">
        <p14:creationId xmlns:p14="http://schemas.microsoft.com/office/powerpoint/2010/main" val="5951746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33D06C59-878F-C3D7-CD26-19A026D40D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35" r="1" b="5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6162206B-7285-D4B5-CCDA-95D7ED9621D7}"/>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Glaucoma</a:t>
            </a:r>
          </a:p>
        </p:txBody>
      </p:sp>
      <p:sp>
        <p:nvSpPr>
          <p:cNvPr id="3" name="Subtitle 2">
            <a:extLst>
              <a:ext uri="{FF2B5EF4-FFF2-40B4-BE49-F238E27FC236}">
                <a16:creationId xmlns:a16="http://schemas.microsoft.com/office/drawing/2014/main" id="{6B4BBD86-F65B-1D7F-70DE-492B0CD62A6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297931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E054-6FA0-DFB0-3199-73C67774E854}"/>
              </a:ext>
            </a:extLst>
          </p:cNvPr>
          <p:cNvSpPr>
            <a:spLocks noGrp="1"/>
          </p:cNvSpPr>
          <p:nvPr>
            <p:ph type="title"/>
          </p:nvPr>
        </p:nvSpPr>
        <p:spPr>
          <a:xfrm>
            <a:off x="838200" y="0"/>
            <a:ext cx="10515600" cy="1325563"/>
          </a:xfrm>
        </p:spPr>
        <p:txBody>
          <a:bodyPr/>
          <a:lstStyle/>
          <a:p>
            <a:pPr algn="ctr"/>
            <a:r>
              <a:rPr lang="en-US" dirty="0"/>
              <a:t>What is glaucoma disease ?</a:t>
            </a:r>
          </a:p>
        </p:txBody>
      </p:sp>
      <p:pic>
        <p:nvPicPr>
          <p:cNvPr id="5" name="Picture 4">
            <a:extLst>
              <a:ext uri="{FF2B5EF4-FFF2-40B4-BE49-F238E27FC236}">
                <a16:creationId xmlns:a16="http://schemas.microsoft.com/office/drawing/2014/main" id="{A5D85B1D-64BD-637C-1812-54DEEAE9A763}"/>
              </a:ext>
            </a:extLst>
          </p:cNvPr>
          <p:cNvPicPr>
            <a:picLocks noChangeAspect="1"/>
          </p:cNvPicPr>
          <p:nvPr/>
        </p:nvPicPr>
        <p:blipFill>
          <a:blip r:embed="rId3"/>
          <a:stretch>
            <a:fillRect/>
          </a:stretch>
        </p:blipFill>
        <p:spPr>
          <a:xfrm>
            <a:off x="637818" y="1514618"/>
            <a:ext cx="7692093" cy="3090100"/>
          </a:xfrm>
          <a:prstGeom prst="rect">
            <a:avLst/>
          </a:prstGeom>
        </p:spPr>
      </p:pic>
      <p:sp>
        <p:nvSpPr>
          <p:cNvPr id="6" name="TextBox 5">
            <a:extLst>
              <a:ext uri="{FF2B5EF4-FFF2-40B4-BE49-F238E27FC236}">
                <a16:creationId xmlns:a16="http://schemas.microsoft.com/office/drawing/2014/main" id="{52D36250-C5E8-3BD9-9DA0-AC20ABCBAC87}"/>
              </a:ext>
            </a:extLst>
          </p:cNvPr>
          <p:cNvSpPr txBox="1"/>
          <p:nvPr/>
        </p:nvSpPr>
        <p:spPr>
          <a:xfrm>
            <a:off x="8768476" y="2117436"/>
            <a:ext cx="2873864" cy="369332"/>
          </a:xfrm>
          <a:prstGeom prst="rect">
            <a:avLst/>
          </a:prstGeom>
          <a:noFill/>
        </p:spPr>
        <p:txBody>
          <a:bodyPr wrap="none" rtlCol="0">
            <a:spAutoFit/>
          </a:bodyPr>
          <a:lstStyle/>
          <a:p>
            <a:pPr marL="285750" indent="-285750">
              <a:buFont typeface="Arial" panose="020B0604020202020204" pitchFamily="34" charset="0"/>
              <a:buChar char="•"/>
            </a:pPr>
            <a:r>
              <a:rPr lang="en-US" dirty="0"/>
              <a:t>Damage eye’s optic nerve</a:t>
            </a:r>
          </a:p>
        </p:txBody>
      </p:sp>
      <p:sp>
        <p:nvSpPr>
          <p:cNvPr id="7" name="TextBox 6">
            <a:extLst>
              <a:ext uri="{FF2B5EF4-FFF2-40B4-BE49-F238E27FC236}">
                <a16:creationId xmlns:a16="http://schemas.microsoft.com/office/drawing/2014/main" id="{AF69F93C-E6FC-B866-8E8A-82C26E8DB7B3}"/>
              </a:ext>
            </a:extLst>
          </p:cNvPr>
          <p:cNvSpPr txBox="1"/>
          <p:nvPr/>
        </p:nvSpPr>
        <p:spPr>
          <a:xfrm>
            <a:off x="8768476" y="3059668"/>
            <a:ext cx="3230756" cy="369332"/>
          </a:xfrm>
          <a:prstGeom prst="rect">
            <a:avLst/>
          </a:prstGeom>
          <a:noFill/>
        </p:spPr>
        <p:txBody>
          <a:bodyPr wrap="none" rtlCol="0">
            <a:spAutoFit/>
          </a:bodyPr>
          <a:lstStyle/>
          <a:p>
            <a:pPr marL="285750" indent="-285750">
              <a:buFont typeface="Arial" panose="020B0604020202020204" pitchFamily="34" charset="0"/>
              <a:buChar char="•"/>
            </a:pPr>
            <a:r>
              <a:rPr lang="en-US" dirty="0"/>
              <a:t>Affect people :40-70-year-old</a:t>
            </a:r>
          </a:p>
        </p:txBody>
      </p:sp>
      <p:sp>
        <p:nvSpPr>
          <p:cNvPr id="8" name="TextBox 7">
            <a:extLst>
              <a:ext uri="{FF2B5EF4-FFF2-40B4-BE49-F238E27FC236}">
                <a16:creationId xmlns:a16="http://schemas.microsoft.com/office/drawing/2014/main" id="{BD1FB88F-2015-D28C-D0C7-F8CEDC4ED990}"/>
              </a:ext>
            </a:extLst>
          </p:cNvPr>
          <p:cNvSpPr txBox="1"/>
          <p:nvPr/>
        </p:nvSpPr>
        <p:spPr>
          <a:xfrm>
            <a:off x="8768477" y="3564712"/>
            <a:ext cx="2546466" cy="369332"/>
          </a:xfrm>
          <a:prstGeom prst="rect">
            <a:avLst/>
          </a:prstGeom>
          <a:noFill/>
        </p:spPr>
        <p:txBody>
          <a:bodyPr wrap="none" rtlCol="0">
            <a:spAutoFit/>
          </a:bodyPr>
          <a:lstStyle/>
          <a:p>
            <a:pPr marL="285750" indent="-285750">
              <a:buFont typeface="Arial" panose="020B0604020202020204" pitchFamily="34" charset="0"/>
              <a:buChar char="•"/>
            </a:pPr>
            <a:r>
              <a:rPr lang="en-US" dirty="0"/>
              <a:t>May be asymptomatic</a:t>
            </a:r>
          </a:p>
        </p:txBody>
      </p:sp>
      <p:sp>
        <p:nvSpPr>
          <p:cNvPr id="9" name="TextBox 8">
            <a:extLst>
              <a:ext uri="{FF2B5EF4-FFF2-40B4-BE49-F238E27FC236}">
                <a16:creationId xmlns:a16="http://schemas.microsoft.com/office/drawing/2014/main" id="{00BFA6D8-01D5-DFC8-1A12-8714EEE1A100}"/>
              </a:ext>
            </a:extLst>
          </p:cNvPr>
          <p:cNvSpPr txBox="1"/>
          <p:nvPr/>
        </p:nvSpPr>
        <p:spPr>
          <a:xfrm>
            <a:off x="8768476" y="2622480"/>
            <a:ext cx="1975221" cy="369332"/>
          </a:xfrm>
          <a:prstGeom prst="rect">
            <a:avLst/>
          </a:prstGeom>
          <a:noFill/>
        </p:spPr>
        <p:txBody>
          <a:bodyPr wrap="none" rtlCol="0">
            <a:spAutoFit/>
          </a:bodyPr>
          <a:lstStyle/>
          <a:p>
            <a:pPr marL="285750" indent="-285750">
              <a:buFont typeface="Arial" panose="020B0604020202020204" pitchFamily="34" charset="0"/>
              <a:buChar char="•"/>
            </a:pPr>
            <a:r>
              <a:rPr lang="en-US" dirty="0"/>
              <a:t>Cause blindness</a:t>
            </a:r>
          </a:p>
        </p:txBody>
      </p:sp>
      <p:pic>
        <p:nvPicPr>
          <p:cNvPr id="10" name="Picture 9">
            <a:extLst>
              <a:ext uri="{FF2B5EF4-FFF2-40B4-BE49-F238E27FC236}">
                <a16:creationId xmlns:a16="http://schemas.microsoft.com/office/drawing/2014/main" id="{0E0B9A40-9DE0-9F4B-DD69-974134A00870}"/>
              </a:ext>
            </a:extLst>
          </p:cNvPr>
          <p:cNvPicPr>
            <a:picLocks noChangeAspect="1"/>
          </p:cNvPicPr>
          <p:nvPr/>
        </p:nvPicPr>
        <p:blipFill rotWithShape="1">
          <a:blip r:embed="rId4"/>
          <a:srcRect b="11423"/>
          <a:stretch/>
        </p:blipFill>
        <p:spPr>
          <a:xfrm>
            <a:off x="1940500" y="5148072"/>
            <a:ext cx="1562865" cy="1495099"/>
          </a:xfrm>
          <a:prstGeom prst="rect">
            <a:avLst/>
          </a:prstGeom>
        </p:spPr>
      </p:pic>
      <p:pic>
        <p:nvPicPr>
          <p:cNvPr id="11" name="Picture 10">
            <a:extLst>
              <a:ext uri="{FF2B5EF4-FFF2-40B4-BE49-F238E27FC236}">
                <a16:creationId xmlns:a16="http://schemas.microsoft.com/office/drawing/2014/main" id="{7D203493-B89F-082A-B297-714351215406}"/>
              </a:ext>
            </a:extLst>
          </p:cNvPr>
          <p:cNvPicPr>
            <a:picLocks noChangeAspect="1"/>
          </p:cNvPicPr>
          <p:nvPr/>
        </p:nvPicPr>
        <p:blipFill rotWithShape="1">
          <a:blip r:embed="rId5"/>
          <a:srcRect l="16416" t="13482" r="15171" b="20334"/>
          <a:stretch/>
        </p:blipFill>
        <p:spPr>
          <a:xfrm>
            <a:off x="4966498" y="5026536"/>
            <a:ext cx="1562865" cy="1616635"/>
          </a:xfrm>
          <a:prstGeom prst="rect">
            <a:avLst/>
          </a:prstGeom>
        </p:spPr>
      </p:pic>
      <p:sp>
        <p:nvSpPr>
          <p:cNvPr id="12" name="TextBox 11">
            <a:extLst>
              <a:ext uri="{FF2B5EF4-FFF2-40B4-BE49-F238E27FC236}">
                <a16:creationId xmlns:a16="http://schemas.microsoft.com/office/drawing/2014/main" id="{29A28795-8FA9-D8F6-6B86-D6D2350EFE3C}"/>
              </a:ext>
            </a:extLst>
          </p:cNvPr>
          <p:cNvSpPr txBox="1"/>
          <p:nvPr/>
        </p:nvSpPr>
        <p:spPr>
          <a:xfrm rot="20337090">
            <a:off x="2441281" y="5573242"/>
            <a:ext cx="3710246" cy="523220"/>
          </a:xfrm>
          <a:prstGeom prst="rect">
            <a:avLst/>
          </a:prstGeom>
          <a:noFill/>
          <a:ln w="38100">
            <a:solidFill>
              <a:srgbClr val="FF0000"/>
            </a:solidFill>
          </a:ln>
        </p:spPr>
        <p:txBody>
          <a:bodyPr wrap="none" rtlCol="0">
            <a:spAutoFit/>
          </a:bodyPr>
          <a:lstStyle/>
          <a:p>
            <a:r>
              <a:rPr lang="en-US" sz="2800" b="1" dirty="0">
                <a:solidFill>
                  <a:srgbClr val="FF0000"/>
                </a:solidFill>
              </a:rPr>
              <a:t>TEMPORARY SOLUTION</a:t>
            </a:r>
          </a:p>
        </p:txBody>
      </p:sp>
    </p:spTree>
    <p:extLst>
      <p:ext uri="{BB962C8B-B14F-4D97-AF65-F5344CB8AC3E}">
        <p14:creationId xmlns:p14="http://schemas.microsoft.com/office/powerpoint/2010/main" val="8363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D1A2-4D7F-EEF7-9629-039E2827BFBF}"/>
              </a:ext>
            </a:extLst>
          </p:cNvPr>
          <p:cNvSpPr>
            <a:spLocks noGrp="1"/>
          </p:cNvSpPr>
          <p:nvPr>
            <p:ph type="title"/>
          </p:nvPr>
        </p:nvSpPr>
        <p:spPr/>
        <p:txBody>
          <a:bodyPr/>
          <a:lstStyle/>
          <a:p>
            <a:pPr algn="ctr"/>
            <a:r>
              <a:rPr lang="en-US" dirty="0"/>
              <a:t>Some statistics…</a:t>
            </a:r>
          </a:p>
        </p:txBody>
      </p:sp>
      <p:sp>
        <p:nvSpPr>
          <p:cNvPr id="6" name="Oval 5">
            <a:extLst>
              <a:ext uri="{FF2B5EF4-FFF2-40B4-BE49-F238E27FC236}">
                <a16:creationId xmlns:a16="http://schemas.microsoft.com/office/drawing/2014/main" id="{735BDB0F-C083-8A85-9C2B-F10093A50567}"/>
              </a:ext>
            </a:extLst>
          </p:cNvPr>
          <p:cNvSpPr/>
          <p:nvPr/>
        </p:nvSpPr>
        <p:spPr>
          <a:xfrm>
            <a:off x="4307595" y="3152792"/>
            <a:ext cx="2412694" cy="2344623"/>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79.6 million</a:t>
            </a:r>
          </a:p>
        </p:txBody>
      </p:sp>
      <p:sp>
        <p:nvSpPr>
          <p:cNvPr id="7" name="Oval 6">
            <a:extLst>
              <a:ext uri="{FF2B5EF4-FFF2-40B4-BE49-F238E27FC236}">
                <a16:creationId xmlns:a16="http://schemas.microsoft.com/office/drawing/2014/main" id="{CF0EC0AA-A104-8B91-67EA-F44CEB0751D7}"/>
              </a:ext>
            </a:extLst>
          </p:cNvPr>
          <p:cNvSpPr/>
          <p:nvPr/>
        </p:nvSpPr>
        <p:spPr>
          <a:xfrm>
            <a:off x="7848820" y="2667131"/>
            <a:ext cx="3439099" cy="3315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111.8 million</a:t>
            </a:r>
          </a:p>
        </p:txBody>
      </p:sp>
      <p:sp>
        <p:nvSpPr>
          <p:cNvPr id="8" name="TextBox 7">
            <a:extLst>
              <a:ext uri="{FF2B5EF4-FFF2-40B4-BE49-F238E27FC236}">
                <a16:creationId xmlns:a16="http://schemas.microsoft.com/office/drawing/2014/main" id="{E474987F-39AA-81E6-C7C3-F84209BE0358}"/>
              </a:ext>
            </a:extLst>
          </p:cNvPr>
          <p:cNvSpPr txBox="1"/>
          <p:nvPr/>
        </p:nvSpPr>
        <p:spPr>
          <a:xfrm>
            <a:off x="5082915" y="2414329"/>
            <a:ext cx="652743" cy="369332"/>
          </a:xfrm>
          <a:prstGeom prst="rect">
            <a:avLst/>
          </a:prstGeom>
          <a:noFill/>
        </p:spPr>
        <p:txBody>
          <a:bodyPr wrap="none" rtlCol="0">
            <a:spAutoFit/>
          </a:bodyPr>
          <a:lstStyle/>
          <a:p>
            <a:r>
              <a:rPr lang="en-US" dirty="0"/>
              <a:t>2020</a:t>
            </a:r>
          </a:p>
        </p:txBody>
      </p:sp>
      <p:sp>
        <p:nvSpPr>
          <p:cNvPr id="9" name="TextBox 8">
            <a:extLst>
              <a:ext uri="{FF2B5EF4-FFF2-40B4-BE49-F238E27FC236}">
                <a16:creationId xmlns:a16="http://schemas.microsoft.com/office/drawing/2014/main" id="{52BF207E-5AB5-031A-2E30-D37FEB1DAACD}"/>
              </a:ext>
            </a:extLst>
          </p:cNvPr>
          <p:cNvSpPr txBox="1"/>
          <p:nvPr/>
        </p:nvSpPr>
        <p:spPr>
          <a:xfrm>
            <a:off x="9241997" y="2348878"/>
            <a:ext cx="652743" cy="369332"/>
          </a:xfrm>
          <a:prstGeom prst="rect">
            <a:avLst/>
          </a:prstGeom>
          <a:noFill/>
        </p:spPr>
        <p:txBody>
          <a:bodyPr wrap="none" rtlCol="0">
            <a:spAutoFit/>
          </a:bodyPr>
          <a:lstStyle/>
          <a:p>
            <a:r>
              <a:rPr lang="en-US" dirty="0"/>
              <a:t>2040</a:t>
            </a:r>
          </a:p>
        </p:txBody>
      </p:sp>
      <p:sp>
        <p:nvSpPr>
          <p:cNvPr id="10" name="Oval 9">
            <a:extLst>
              <a:ext uri="{FF2B5EF4-FFF2-40B4-BE49-F238E27FC236}">
                <a16:creationId xmlns:a16="http://schemas.microsoft.com/office/drawing/2014/main" id="{C31D7C4D-9172-071A-F850-43B36D567E69}"/>
              </a:ext>
            </a:extLst>
          </p:cNvPr>
          <p:cNvSpPr/>
          <p:nvPr/>
        </p:nvSpPr>
        <p:spPr>
          <a:xfrm>
            <a:off x="1199002" y="3422639"/>
            <a:ext cx="1819620" cy="1804928"/>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44.7 million</a:t>
            </a:r>
          </a:p>
        </p:txBody>
      </p:sp>
      <p:sp>
        <p:nvSpPr>
          <p:cNvPr id="11" name="TextBox 10">
            <a:extLst>
              <a:ext uri="{FF2B5EF4-FFF2-40B4-BE49-F238E27FC236}">
                <a16:creationId xmlns:a16="http://schemas.microsoft.com/office/drawing/2014/main" id="{5B5471E5-CACA-9044-15F8-11B0A68D1F9F}"/>
              </a:ext>
            </a:extLst>
          </p:cNvPr>
          <p:cNvSpPr txBox="1"/>
          <p:nvPr/>
        </p:nvSpPr>
        <p:spPr>
          <a:xfrm>
            <a:off x="1665627" y="2414329"/>
            <a:ext cx="652743" cy="369332"/>
          </a:xfrm>
          <a:prstGeom prst="rect">
            <a:avLst/>
          </a:prstGeom>
          <a:noFill/>
        </p:spPr>
        <p:txBody>
          <a:bodyPr wrap="none" rtlCol="0">
            <a:spAutoFit/>
          </a:bodyPr>
          <a:lstStyle/>
          <a:p>
            <a:r>
              <a:rPr lang="en-US" dirty="0"/>
              <a:t>2010</a:t>
            </a:r>
          </a:p>
        </p:txBody>
      </p:sp>
    </p:spTree>
    <p:extLst>
      <p:ext uri="{BB962C8B-B14F-4D97-AF65-F5344CB8AC3E}">
        <p14:creationId xmlns:p14="http://schemas.microsoft.com/office/powerpoint/2010/main" val="3334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revent Blindness Stock Illustrations – 33 Prevent Blindness Stock  Illustrations, Vectors &amp; Clipart - Dreamstime">
            <a:extLst>
              <a:ext uri="{FF2B5EF4-FFF2-40B4-BE49-F238E27FC236}">
                <a16:creationId xmlns:a16="http://schemas.microsoft.com/office/drawing/2014/main" id="{B167AE79-1440-5120-8778-F4605768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341"/>
          <a:stretch/>
        </p:blipFill>
        <p:spPr bwMode="auto">
          <a:xfrm>
            <a:off x="4157932" y="2872189"/>
            <a:ext cx="2499507" cy="21000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A95A9E-AD8F-947D-453F-96F105C2A8E4}"/>
              </a:ext>
            </a:extLst>
          </p:cNvPr>
          <p:cNvSpPr>
            <a:spLocks noGrp="1"/>
          </p:cNvSpPr>
          <p:nvPr>
            <p:ph type="title"/>
          </p:nvPr>
        </p:nvSpPr>
        <p:spPr>
          <a:xfrm>
            <a:off x="838200" y="83743"/>
            <a:ext cx="10515600" cy="1325563"/>
          </a:xfrm>
        </p:spPr>
        <p:txBody>
          <a:bodyPr/>
          <a:lstStyle/>
          <a:p>
            <a:pPr algn="ctr"/>
            <a:r>
              <a:rPr lang="en-US" dirty="0"/>
              <a:t>How to prevent ?</a:t>
            </a:r>
          </a:p>
        </p:txBody>
      </p:sp>
      <p:grpSp>
        <p:nvGrpSpPr>
          <p:cNvPr id="13" name="Group 12">
            <a:extLst>
              <a:ext uri="{FF2B5EF4-FFF2-40B4-BE49-F238E27FC236}">
                <a16:creationId xmlns:a16="http://schemas.microsoft.com/office/drawing/2014/main" id="{8F816269-6369-6B30-F6E0-2646A4CA5AD6}"/>
              </a:ext>
            </a:extLst>
          </p:cNvPr>
          <p:cNvGrpSpPr/>
          <p:nvPr/>
        </p:nvGrpSpPr>
        <p:grpSpPr>
          <a:xfrm>
            <a:off x="207200" y="1365473"/>
            <a:ext cx="4455737" cy="2503724"/>
            <a:chOff x="1040394" y="2376230"/>
            <a:chExt cx="5129052" cy="2864385"/>
          </a:xfrm>
        </p:grpSpPr>
        <p:sp>
          <p:nvSpPr>
            <p:cNvPr id="4" name="Oval 3">
              <a:extLst>
                <a:ext uri="{FF2B5EF4-FFF2-40B4-BE49-F238E27FC236}">
                  <a16:creationId xmlns:a16="http://schemas.microsoft.com/office/drawing/2014/main" id="{ED5B63BD-40FD-6432-4600-A7CFEB6BB091}"/>
                </a:ext>
              </a:extLst>
            </p:cNvPr>
            <p:cNvSpPr/>
            <p:nvPr/>
          </p:nvSpPr>
          <p:spPr>
            <a:xfrm>
              <a:off x="1040394" y="2376230"/>
              <a:ext cx="2831335" cy="286438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90% of glaucoma is undetected</a:t>
              </a:r>
            </a:p>
          </p:txBody>
        </p:sp>
        <p:sp>
          <p:nvSpPr>
            <p:cNvPr id="5" name="Oval 4">
              <a:extLst>
                <a:ext uri="{FF2B5EF4-FFF2-40B4-BE49-F238E27FC236}">
                  <a16:creationId xmlns:a16="http://schemas.microsoft.com/office/drawing/2014/main" id="{43C2107E-4B49-4B70-0CA0-03638B2CBBED}"/>
                </a:ext>
              </a:extLst>
            </p:cNvPr>
            <p:cNvSpPr/>
            <p:nvPr/>
          </p:nvSpPr>
          <p:spPr>
            <a:xfrm>
              <a:off x="3338111" y="3668617"/>
              <a:ext cx="495759" cy="5288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 name="TextBox 5">
              <a:extLst>
                <a:ext uri="{FF2B5EF4-FFF2-40B4-BE49-F238E27FC236}">
                  <a16:creationId xmlns:a16="http://schemas.microsoft.com/office/drawing/2014/main" id="{C85E76C7-A07F-56D6-7E61-817C0DC56A08}"/>
                </a:ext>
              </a:extLst>
            </p:cNvPr>
            <p:cNvSpPr txBox="1"/>
            <p:nvPr/>
          </p:nvSpPr>
          <p:spPr>
            <a:xfrm>
              <a:off x="4017703" y="3803439"/>
              <a:ext cx="2151743" cy="369332"/>
            </a:xfrm>
            <a:prstGeom prst="rect">
              <a:avLst/>
            </a:prstGeom>
            <a:noFill/>
          </p:spPr>
          <p:txBody>
            <a:bodyPr wrap="none" rtlCol="0">
              <a:spAutoFit/>
            </a:bodyPr>
            <a:lstStyle/>
            <a:p>
              <a:r>
                <a:rPr lang="en-US" dirty="0"/>
                <a:t>Only 10% is detected</a:t>
              </a:r>
            </a:p>
          </p:txBody>
        </p:sp>
        <p:cxnSp>
          <p:nvCxnSpPr>
            <p:cNvPr id="8" name="Straight Arrow Connector 7">
              <a:extLst>
                <a:ext uri="{FF2B5EF4-FFF2-40B4-BE49-F238E27FC236}">
                  <a16:creationId xmlns:a16="http://schemas.microsoft.com/office/drawing/2014/main" id="{3B3219EA-C896-0225-2D60-34ED7B38F8BF}"/>
                </a:ext>
              </a:extLst>
            </p:cNvPr>
            <p:cNvCxnSpPr>
              <a:cxnSpLocks/>
            </p:cNvCxnSpPr>
            <p:nvPr/>
          </p:nvCxnSpPr>
          <p:spPr>
            <a:xfrm flipH="1" flipV="1">
              <a:off x="3630058" y="3873739"/>
              <a:ext cx="402116" cy="118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9C95AAC-BD2C-35F5-7703-0C8FFDBC9589}"/>
              </a:ext>
            </a:extLst>
          </p:cNvPr>
          <p:cNvGrpSpPr/>
          <p:nvPr/>
        </p:nvGrpSpPr>
        <p:grpSpPr>
          <a:xfrm>
            <a:off x="7504209" y="4360989"/>
            <a:ext cx="4351191" cy="2497011"/>
            <a:chOff x="5172000" y="4155402"/>
            <a:chExt cx="4351191" cy="2497011"/>
          </a:xfrm>
        </p:grpSpPr>
        <p:pic>
          <p:nvPicPr>
            <p:cNvPr id="12" name="Picture 11">
              <a:extLst>
                <a:ext uri="{FF2B5EF4-FFF2-40B4-BE49-F238E27FC236}">
                  <a16:creationId xmlns:a16="http://schemas.microsoft.com/office/drawing/2014/main" id="{D9FB73F8-3A17-A77F-19B2-A55D920BFA4F}"/>
                </a:ext>
              </a:extLst>
            </p:cNvPr>
            <p:cNvPicPr>
              <a:picLocks noChangeAspect="1"/>
            </p:cNvPicPr>
            <p:nvPr/>
          </p:nvPicPr>
          <p:blipFill>
            <a:blip r:embed="rId4"/>
            <a:stretch>
              <a:fillRect/>
            </a:stretch>
          </p:blipFill>
          <p:spPr>
            <a:xfrm>
              <a:off x="5196491" y="4405531"/>
              <a:ext cx="4302210" cy="2246882"/>
            </a:xfrm>
            <a:prstGeom prst="rect">
              <a:avLst/>
            </a:prstGeom>
          </p:spPr>
        </p:pic>
        <p:sp>
          <p:nvSpPr>
            <p:cNvPr id="15" name="TextBox 14">
              <a:extLst>
                <a:ext uri="{FF2B5EF4-FFF2-40B4-BE49-F238E27FC236}">
                  <a16:creationId xmlns:a16="http://schemas.microsoft.com/office/drawing/2014/main" id="{CB24D8A0-27D5-49D7-25D0-C978FD63AC76}"/>
                </a:ext>
              </a:extLst>
            </p:cNvPr>
            <p:cNvSpPr txBox="1"/>
            <p:nvPr/>
          </p:nvSpPr>
          <p:spPr>
            <a:xfrm>
              <a:off x="5172000" y="4155402"/>
              <a:ext cx="4351191" cy="369332"/>
            </a:xfrm>
            <a:prstGeom prst="rect">
              <a:avLst/>
            </a:prstGeom>
            <a:noFill/>
          </p:spPr>
          <p:txBody>
            <a:bodyPr wrap="none" rtlCol="0">
              <a:spAutoFit/>
            </a:bodyPr>
            <a:lstStyle/>
            <a:p>
              <a:r>
                <a:rPr lang="en-US" dirty="0"/>
                <a:t>Optical Coherence Tomography Angiography</a:t>
              </a:r>
            </a:p>
          </p:txBody>
        </p:sp>
      </p:grpSp>
      <p:grpSp>
        <p:nvGrpSpPr>
          <p:cNvPr id="16" name="Group 15">
            <a:extLst>
              <a:ext uri="{FF2B5EF4-FFF2-40B4-BE49-F238E27FC236}">
                <a16:creationId xmlns:a16="http://schemas.microsoft.com/office/drawing/2014/main" id="{6B483F14-7305-3DAC-3426-D03942A1146C}"/>
              </a:ext>
            </a:extLst>
          </p:cNvPr>
          <p:cNvGrpSpPr/>
          <p:nvPr/>
        </p:nvGrpSpPr>
        <p:grpSpPr>
          <a:xfrm>
            <a:off x="8148520" y="837289"/>
            <a:ext cx="3836280" cy="3398636"/>
            <a:chOff x="8148520" y="533403"/>
            <a:chExt cx="3836280" cy="3398636"/>
          </a:xfrm>
        </p:grpSpPr>
        <p:grpSp>
          <p:nvGrpSpPr>
            <p:cNvPr id="11" name="Group 10">
              <a:extLst>
                <a:ext uri="{FF2B5EF4-FFF2-40B4-BE49-F238E27FC236}">
                  <a16:creationId xmlns:a16="http://schemas.microsoft.com/office/drawing/2014/main" id="{50647264-5322-F3B0-A88B-BBA61800C474}"/>
                </a:ext>
              </a:extLst>
            </p:cNvPr>
            <p:cNvGrpSpPr/>
            <p:nvPr/>
          </p:nvGrpSpPr>
          <p:grpSpPr>
            <a:xfrm>
              <a:off x="8148520" y="1346740"/>
              <a:ext cx="3836280" cy="2585299"/>
              <a:chOff x="7173416" y="2122074"/>
              <a:chExt cx="3836280" cy="2585299"/>
            </a:xfrm>
          </p:grpSpPr>
          <p:pic>
            <p:nvPicPr>
              <p:cNvPr id="1026" name="Picture 2" descr="Should I See An Optometrist, Ophthalmologist, Or Optician - Cartoon | Full  Size PNG Download | SeekPNG">
                <a:extLst>
                  <a:ext uri="{FF2B5EF4-FFF2-40B4-BE49-F238E27FC236}">
                    <a16:creationId xmlns:a16="http://schemas.microsoft.com/office/drawing/2014/main" id="{5D98FB2F-CA37-3995-8202-0E8056B07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3416" y="2122074"/>
                <a:ext cx="3836280" cy="22185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516568-4207-C7C5-2E4A-6B2EA365F305}"/>
                  </a:ext>
                </a:extLst>
              </p:cNvPr>
              <p:cNvSpPr txBox="1"/>
              <p:nvPr/>
            </p:nvSpPr>
            <p:spPr>
              <a:xfrm>
                <a:off x="8358132" y="4245708"/>
                <a:ext cx="1691232" cy="461665"/>
              </a:xfrm>
              <a:prstGeom prst="rect">
                <a:avLst/>
              </a:prstGeom>
              <a:noFill/>
            </p:spPr>
            <p:txBody>
              <a:bodyPr wrap="none" rtlCol="0">
                <a:spAutoFit/>
              </a:bodyPr>
              <a:lstStyle/>
              <a:p>
                <a:r>
                  <a:rPr lang="en-US" sz="2400" b="1" dirty="0"/>
                  <a:t>Once a year</a:t>
                </a:r>
              </a:p>
            </p:txBody>
          </p:sp>
        </p:grpSp>
        <p:sp>
          <p:nvSpPr>
            <p:cNvPr id="19" name="TextBox 18">
              <a:extLst>
                <a:ext uri="{FF2B5EF4-FFF2-40B4-BE49-F238E27FC236}">
                  <a16:creationId xmlns:a16="http://schemas.microsoft.com/office/drawing/2014/main" id="{FCA47168-FCA7-B64A-24B9-89D85F678F3E}"/>
                </a:ext>
              </a:extLst>
            </p:cNvPr>
            <p:cNvSpPr txBox="1"/>
            <p:nvPr/>
          </p:nvSpPr>
          <p:spPr>
            <a:xfrm>
              <a:off x="9016483" y="533403"/>
              <a:ext cx="2324739" cy="830997"/>
            </a:xfrm>
            <a:prstGeom prst="rect">
              <a:avLst/>
            </a:prstGeom>
            <a:noFill/>
          </p:spPr>
          <p:txBody>
            <a:bodyPr wrap="none" rtlCol="0">
              <a:spAutoFit/>
            </a:bodyPr>
            <a:lstStyle/>
            <a:p>
              <a:pPr algn="ctr"/>
              <a:r>
                <a:rPr lang="en-US" sz="2400" b="1" dirty="0"/>
                <a:t>Ophthalmologist</a:t>
              </a:r>
            </a:p>
            <a:p>
              <a:pPr algn="ctr"/>
              <a:r>
                <a:rPr lang="en-US" sz="2400" b="1" dirty="0"/>
                <a:t> appointment</a:t>
              </a:r>
            </a:p>
          </p:txBody>
        </p:sp>
      </p:grpSp>
    </p:spTree>
    <p:extLst>
      <p:ext uri="{BB962C8B-B14F-4D97-AF65-F5344CB8AC3E}">
        <p14:creationId xmlns:p14="http://schemas.microsoft.com/office/powerpoint/2010/main" val="299017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DC9D-F8D3-8F60-7D20-E0A95D23FC0E}"/>
              </a:ext>
            </a:extLst>
          </p:cNvPr>
          <p:cNvSpPr>
            <a:spLocks noGrp="1"/>
          </p:cNvSpPr>
          <p:nvPr>
            <p:ph type="title"/>
          </p:nvPr>
        </p:nvSpPr>
        <p:spPr/>
        <p:txBody>
          <a:bodyPr/>
          <a:lstStyle/>
          <a:p>
            <a:r>
              <a:rPr lang="en-US" dirty="0"/>
              <a:t>Our data set</a:t>
            </a:r>
          </a:p>
        </p:txBody>
      </p:sp>
      <p:sp>
        <p:nvSpPr>
          <p:cNvPr id="3" name="Content Placeholder 2">
            <a:extLst>
              <a:ext uri="{FF2B5EF4-FFF2-40B4-BE49-F238E27FC236}">
                <a16:creationId xmlns:a16="http://schemas.microsoft.com/office/drawing/2014/main" id="{D195E12C-5265-563A-7B8C-77E85A2DCBF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84628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C172-5F69-9DD0-5EB0-47C16B09BF9C}"/>
              </a:ext>
            </a:extLst>
          </p:cNvPr>
          <p:cNvSpPr>
            <a:spLocks noGrp="1"/>
          </p:cNvSpPr>
          <p:nvPr>
            <p:ph type="title"/>
          </p:nvPr>
        </p:nvSpPr>
        <p:spPr/>
        <p:txBody>
          <a:bodyPr/>
          <a:lstStyle/>
          <a:p>
            <a:r>
              <a:rPr lang="en-US" dirty="0"/>
              <a:t>EDA</a:t>
            </a:r>
          </a:p>
        </p:txBody>
      </p:sp>
      <p:sp>
        <p:nvSpPr>
          <p:cNvPr id="3" name="Content Placeholder 2">
            <a:extLst>
              <a:ext uri="{FF2B5EF4-FFF2-40B4-BE49-F238E27FC236}">
                <a16:creationId xmlns:a16="http://schemas.microsoft.com/office/drawing/2014/main" id="{E19BFF31-3380-2C79-53A3-6F991CD1639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154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2F476-AD3E-CD9E-4C2D-6D0A55F0ADC4}"/>
              </a:ext>
            </a:extLst>
          </p:cNvPr>
          <p:cNvSpPr>
            <a:spLocks noGrp="1"/>
          </p:cNvSpPr>
          <p:nvPr>
            <p:ph type="title"/>
          </p:nvPr>
        </p:nvSpPr>
        <p:spPr>
          <a:xfrm>
            <a:off x="1154954" y="973668"/>
            <a:ext cx="8761413" cy="706964"/>
          </a:xfrm>
        </p:spPr>
        <p:txBody>
          <a:bodyPr>
            <a:normAutofit/>
          </a:bodyPr>
          <a:lstStyle/>
          <a:p>
            <a:r>
              <a:rPr lang="en-IL" b="1" dirty="0"/>
              <a:t>SVM </a:t>
            </a:r>
            <a:r>
              <a:rPr lang="en-IL" dirty="0"/>
              <a:t>- </a:t>
            </a:r>
            <a:r>
              <a:rPr lang="en-US" dirty="0"/>
              <a:t>Support Vector Machine</a:t>
            </a:r>
            <a:endParaRPr lang="en-IL" dirty="0"/>
          </a:p>
        </p:txBody>
      </p:sp>
      <p:sp>
        <p:nvSpPr>
          <p:cNvPr id="3" name="Content Placeholder 2">
            <a:extLst>
              <a:ext uri="{FF2B5EF4-FFF2-40B4-BE49-F238E27FC236}">
                <a16:creationId xmlns:a16="http://schemas.microsoft.com/office/drawing/2014/main" id="{B9963A25-E4AE-6485-1F09-31F6E8B26E0B}"/>
              </a:ext>
            </a:extLst>
          </p:cNvPr>
          <p:cNvSpPr>
            <a:spLocks noGrp="1"/>
          </p:cNvSpPr>
          <p:nvPr>
            <p:ph idx="1"/>
          </p:nvPr>
        </p:nvSpPr>
        <p:spPr>
          <a:xfrm>
            <a:off x="1154954" y="2603500"/>
            <a:ext cx="6397313" cy="3416300"/>
          </a:xfrm>
        </p:spPr>
        <p:txBody>
          <a:bodyPr anchor="ctr">
            <a:normAutofit/>
          </a:bodyPr>
          <a:lstStyle/>
          <a:p>
            <a:pPr marL="0" indent="0">
              <a:buNone/>
            </a:pPr>
            <a:r>
              <a:rPr lang="en-IL" dirty="0"/>
              <a:t>SVM is well suited to applications with a high number of features</a:t>
            </a:r>
          </a:p>
          <a:p>
            <a:pPr marL="0" indent="0">
              <a:buNone/>
            </a:pPr>
            <a:r>
              <a:rPr lang="en-US" dirty="0"/>
              <a:t> It looks for the hyperplane with the best margin- MMH (maximum margin hyperplane)</a:t>
            </a:r>
            <a:endParaRPr lang="en-IL" dirty="0"/>
          </a:p>
          <a:p>
            <a:endParaRPr lang="en-IL" dirty="0"/>
          </a:p>
        </p:txBody>
      </p:sp>
      <p:pic>
        <p:nvPicPr>
          <p:cNvPr id="5" name="Picture 2">
            <a:extLst>
              <a:ext uri="{FF2B5EF4-FFF2-40B4-BE49-F238E27FC236}">
                <a16:creationId xmlns:a16="http://schemas.microsoft.com/office/drawing/2014/main" id="{83D7C32C-83B4-BEC1-B604-9E4C54E795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20571" y="2803210"/>
            <a:ext cx="3080048" cy="1224318"/>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94A2097-F33E-E3D9-C816-6C01F1117769}"/>
              </a:ext>
            </a:extLst>
          </p:cNvPr>
          <p:cNvPicPr>
            <a:picLocks noChangeAspect="1"/>
          </p:cNvPicPr>
          <p:nvPr/>
        </p:nvPicPr>
        <p:blipFill>
          <a:blip r:embed="rId4"/>
          <a:stretch>
            <a:fillRect/>
          </a:stretch>
        </p:blipFill>
        <p:spPr>
          <a:xfrm>
            <a:off x="8589570" y="4391828"/>
            <a:ext cx="1942050" cy="1627972"/>
          </a:xfrm>
          <a:prstGeom prst="roundRect">
            <a:avLst>
              <a:gd name="adj" fmla="val 1858"/>
            </a:avLst>
          </a:prstGeom>
          <a:effectLst/>
        </p:spPr>
      </p:pic>
    </p:spTree>
    <p:extLst>
      <p:ext uri="{BB962C8B-B14F-4D97-AF65-F5344CB8AC3E}">
        <p14:creationId xmlns:p14="http://schemas.microsoft.com/office/powerpoint/2010/main" val="325099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36B9-D495-D7DB-66B0-28A65CF06A7E}"/>
              </a:ext>
            </a:extLst>
          </p:cNvPr>
          <p:cNvSpPr>
            <a:spLocks noGrp="1"/>
          </p:cNvSpPr>
          <p:nvPr>
            <p:ph type="title"/>
          </p:nvPr>
        </p:nvSpPr>
        <p:spPr/>
        <p:txBody>
          <a:bodyPr/>
          <a:lstStyle/>
          <a:p>
            <a:r>
              <a:rPr lang="he-IL" dirty="0"/>
              <a:t>SVN</a:t>
            </a:r>
            <a:endParaRPr lang="en-US" dirty="0"/>
          </a:p>
        </p:txBody>
      </p:sp>
      <p:pic>
        <p:nvPicPr>
          <p:cNvPr id="5" name="Content Placeholder 4">
            <a:extLst>
              <a:ext uri="{FF2B5EF4-FFF2-40B4-BE49-F238E27FC236}">
                <a16:creationId xmlns:a16="http://schemas.microsoft.com/office/drawing/2014/main" id="{D37FE4EF-AC65-B8B4-3E13-F7C0457C717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446178" y="1404342"/>
            <a:ext cx="5042438" cy="3111904"/>
          </a:xfrm>
        </p:spPr>
      </p:pic>
      <p:pic>
        <p:nvPicPr>
          <p:cNvPr id="7" name="Picture 6">
            <a:extLst>
              <a:ext uri="{FF2B5EF4-FFF2-40B4-BE49-F238E27FC236}">
                <a16:creationId xmlns:a16="http://schemas.microsoft.com/office/drawing/2014/main" id="{A74EB990-BC84-98B5-9181-CF847478B6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7211" y="1404342"/>
            <a:ext cx="5050111" cy="3116640"/>
          </a:xfrm>
          <a:prstGeom prst="rect">
            <a:avLst/>
          </a:prstGeom>
        </p:spPr>
      </p:pic>
      <p:sp>
        <p:nvSpPr>
          <p:cNvPr id="3" name="TextBox 2">
            <a:extLst>
              <a:ext uri="{FF2B5EF4-FFF2-40B4-BE49-F238E27FC236}">
                <a16:creationId xmlns:a16="http://schemas.microsoft.com/office/drawing/2014/main" id="{CE9CC7E0-7DD7-1CCD-4E65-C872F78F2DA3}"/>
              </a:ext>
            </a:extLst>
          </p:cNvPr>
          <p:cNvSpPr txBox="1"/>
          <p:nvPr/>
        </p:nvSpPr>
        <p:spPr>
          <a:xfrm>
            <a:off x="703384" y="1690688"/>
            <a:ext cx="10401808" cy="646331"/>
          </a:xfrm>
          <a:prstGeom prst="rect">
            <a:avLst/>
          </a:prstGeom>
          <a:noFill/>
        </p:spPr>
        <p:txBody>
          <a:bodyPr wrap="square" rtlCol="0">
            <a:spAutoFit/>
          </a:bodyPr>
          <a:lstStyle/>
          <a:p>
            <a:r>
              <a:rPr lang="en-US" dirty="0"/>
              <a:t>We started with the linear kernel (or “</a:t>
            </a:r>
            <a:r>
              <a:rPr lang="en-US" dirty="0" err="1"/>
              <a:t>vanilladot</a:t>
            </a:r>
            <a:r>
              <a:rPr lang="en-US" dirty="0"/>
              <a:t>” in R)</a:t>
            </a:r>
          </a:p>
          <a:p>
            <a:endParaRPr lang="en-IL" dirty="0"/>
          </a:p>
        </p:txBody>
      </p:sp>
      <p:pic>
        <p:nvPicPr>
          <p:cNvPr id="6" name="Picture">
            <a:extLst>
              <a:ext uri="{FF2B5EF4-FFF2-40B4-BE49-F238E27FC236}">
                <a16:creationId xmlns:a16="http://schemas.microsoft.com/office/drawing/2014/main" id="{CCCB02B0-9C29-D638-E6C8-6861A8F8DDDD}"/>
              </a:ext>
            </a:extLst>
          </p:cNvPr>
          <p:cNvPicPr/>
          <p:nvPr/>
        </p:nvPicPr>
        <p:blipFill rotWithShape="1">
          <a:blip r:embed="rId5"/>
          <a:srcRect l="8149" t="40328" r="2757" b="39210"/>
          <a:stretch/>
        </p:blipFill>
        <p:spPr bwMode="auto">
          <a:xfrm>
            <a:off x="3345278" y="5653696"/>
            <a:ext cx="4752304" cy="873170"/>
          </a:xfrm>
          <a:prstGeom prst="rect">
            <a:avLst/>
          </a:prstGeom>
          <a:noFill/>
          <a:ln w="9525">
            <a:noFill/>
            <a:headEnd/>
            <a:tailEnd/>
          </a:ln>
        </p:spPr>
      </p:pic>
      <p:sp>
        <p:nvSpPr>
          <p:cNvPr id="4" name="AutoShape 2">
            <a:extLst>
              <a:ext uri="{FF2B5EF4-FFF2-40B4-BE49-F238E27FC236}">
                <a16:creationId xmlns:a16="http://schemas.microsoft.com/office/drawing/2014/main" id="{0E91EB1C-F407-165B-AACB-4B80ED720B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
        <p:nvSpPr>
          <p:cNvPr id="8" name="AutoShape 4">
            <a:extLst>
              <a:ext uri="{FF2B5EF4-FFF2-40B4-BE49-F238E27FC236}">
                <a16:creationId xmlns:a16="http://schemas.microsoft.com/office/drawing/2014/main" id="{FC005A5A-AD7B-2584-44E3-1D0579B52C2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11" name="Picture 10">
            <a:extLst>
              <a:ext uri="{FF2B5EF4-FFF2-40B4-BE49-F238E27FC236}">
                <a16:creationId xmlns:a16="http://schemas.microsoft.com/office/drawing/2014/main" id="{F7593C33-0093-6731-1BF6-EA65526F7C21}"/>
              </a:ext>
            </a:extLst>
          </p:cNvPr>
          <p:cNvPicPr>
            <a:picLocks noChangeAspect="1"/>
          </p:cNvPicPr>
          <p:nvPr/>
        </p:nvPicPr>
        <p:blipFill>
          <a:blip r:embed="rId6"/>
          <a:stretch>
            <a:fillRect/>
          </a:stretch>
        </p:blipFill>
        <p:spPr>
          <a:xfrm>
            <a:off x="2350172" y="870837"/>
            <a:ext cx="7796455" cy="4811526"/>
          </a:xfrm>
          <a:prstGeom prst="rect">
            <a:avLst/>
          </a:prstGeom>
        </p:spPr>
      </p:pic>
      <p:pic>
        <p:nvPicPr>
          <p:cNvPr id="16" name="Picture">
            <a:extLst>
              <a:ext uri="{FF2B5EF4-FFF2-40B4-BE49-F238E27FC236}">
                <a16:creationId xmlns:a16="http://schemas.microsoft.com/office/drawing/2014/main" id="{4417E532-F6E5-7E72-0C20-9AEDF36A0E87}"/>
              </a:ext>
            </a:extLst>
          </p:cNvPr>
          <p:cNvPicPr/>
          <p:nvPr/>
        </p:nvPicPr>
        <p:blipFill rotWithShape="1">
          <a:blip r:embed="rId7"/>
          <a:srcRect l="7569" t="44609" r="3665" b="42857"/>
          <a:stretch/>
        </p:blipFill>
        <p:spPr bwMode="auto">
          <a:xfrm>
            <a:off x="3345278" y="5721320"/>
            <a:ext cx="4734794" cy="534811"/>
          </a:xfrm>
          <a:prstGeom prst="rect">
            <a:avLst/>
          </a:prstGeom>
          <a:noFill/>
          <a:ln w="9525">
            <a:noFill/>
            <a:headEnd/>
            <a:tailEnd/>
          </a:ln>
        </p:spPr>
      </p:pic>
      <p:pic>
        <p:nvPicPr>
          <p:cNvPr id="17" name="Picture 16">
            <a:extLst>
              <a:ext uri="{FF2B5EF4-FFF2-40B4-BE49-F238E27FC236}">
                <a16:creationId xmlns:a16="http://schemas.microsoft.com/office/drawing/2014/main" id="{FF0A7F1F-F648-FD33-E2BF-2CECB80EE844}"/>
              </a:ext>
            </a:extLst>
          </p:cNvPr>
          <p:cNvPicPr>
            <a:picLocks noChangeAspect="1"/>
          </p:cNvPicPr>
          <p:nvPr/>
        </p:nvPicPr>
        <p:blipFill>
          <a:blip r:embed="rId8"/>
          <a:stretch>
            <a:fillRect/>
          </a:stretch>
        </p:blipFill>
        <p:spPr>
          <a:xfrm>
            <a:off x="627511" y="1729646"/>
            <a:ext cx="4762500" cy="2565400"/>
          </a:xfrm>
          <a:prstGeom prst="rect">
            <a:avLst/>
          </a:prstGeom>
        </p:spPr>
      </p:pic>
    </p:spTree>
    <p:extLst>
      <p:ext uri="{BB962C8B-B14F-4D97-AF65-F5344CB8AC3E}">
        <p14:creationId xmlns:p14="http://schemas.microsoft.com/office/powerpoint/2010/main" val="34032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7"/>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6"/>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par>
                                <p:cTn id="38" presetID="9" presetClass="exit" presetSubtype="0" fill="hold" nodeType="withEffect">
                                  <p:stCondLst>
                                    <p:cond delay="0"/>
                                  </p:stCondLst>
                                  <p:childTnLst>
                                    <p:animEffect transition="out" filter="dissolv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9" presetClass="exit" presetSubtype="0" fill="hold" nodeType="withEffect">
                                  <p:stCondLst>
                                    <p:cond delay="0"/>
                                  </p:stCondLst>
                                  <p:childTnLst>
                                    <p:animEffect transition="out" filter="dissolv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9CB9-732E-D25E-C8F8-EC43CE8B0E0E}"/>
              </a:ext>
            </a:extLst>
          </p:cNvPr>
          <p:cNvSpPr>
            <a:spLocks noGrp="1"/>
          </p:cNvSpPr>
          <p:nvPr>
            <p:ph type="title"/>
          </p:nvPr>
        </p:nvSpPr>
        <p:spPr/>
        <p:txBody>
          <a:bodyPr/>
          <a:lstStyle/>
          <a:p>
            <a:r>
              <a:rPr lang="en-US" dirty="0"/>
              <a:t>Future plans</a:t>
            </a:r>
          </a:p>
        </p:txBody>
      </p:sp>
      <p:sp>
        <p:nvSpPr>
          <p:cNvPr id="3" name="Content Placeholder 2">
            <a:extLst>
              <a:ext uri="{FF2B5EF4-FFF2-40B4-BE49-F238E27FC236}">
                <a16:creationId xmlns:a16="http://schemas.microsoft.com/office/drawing/2014/main" id="{8C62A6E8-E18A-50EF-565A-DB754B02685B}"/>
              </a:ext>
            </a:extLst>
          </p:cNvPr>
          <p:cNvSpPr>
            <a:spLocks noGrp="1"/>
          </p:cNvSpPr>
          <p:nvPr>
            <p:ph idx="1"/>
          </p:nvPr>
        </p:nvSpPr>
        <p:spPr/>
        <p:txBody>
          <a:bodyPr/>
          <a:lstStyle/>
          <a:p>
            <a:r>
              <a:rPr lang="en-US" dirty="0"/>
              <a:t>Try to improve the recall (to minimize the FN), still with SVM</a:t>
            </a:r>
          </a:p>
          <a:p>
            <a:pPr lvl="1"/>
            <a:r>
              <a:rPr lang="en-US" dirty="0"/>
              <a:t>cost of constraints</a:t>
            </a:r>
          </a:p>
          <a:p>
            <a:pPr lvl="1"/>
            <a:r>
              <a:rPr lang="en-US" dirty="0"/>
              <a:t>Hyper-parameters</a:t>
            </a:r>
          </a:p>
          <a:p>
            <a:r>
              <a:rPr lang="en-US" dirty="0"/>
              <a:t>Classify with other algorithms</a:t>
            </a:r>
          </a:p>
          <a:p>
            <a:pPr lvl="1"/>
            <a:r>
              <a:rPr lang="en-US" dirty="0"/>
              <a:t>Random Forest </a:t>
            </a:r>
          </a:p>
          <a:p>
            <a:pPr lvl="1"/>
            <a:r>
              <a:rPr lang="en-US" dirty="0"/>
              <a:t>KNN</a:t>
            </a:r>
          </a:p>
          <a:p>
            <a:pPr lvl="1"/>
            <a:r>
              <a:rPr lang="en-US" dirty="0"/>
              <a:t>Decision Tree </a:t>
            </a:r>
          </a:p>
          <a:p>
            <a:r>
              <a:rPr lang="en-US" dirty="0"/>
              <a:t>Compare results of different classification algorithms</a:t>
            </a:r>
          </a:p>
        </p:txBody>
      </p:sp>
    </p:spTree>
    <p:extLst>
      <p:ext uri="{BB962C8B-B14F-4D97-AF65-F5344CB8AC3E}">
        <p14:creationId xmlns:p14="http://schemas.microsoft.com/office/powerpoint/2010/main" val="18658937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{50D981D3-5D3F-1345-9C36-E5F163BC62F0}tf10001076</Template>
  <TotalTime>487</TotalTime>
  <Words>1081</Words>
  <Application>Microsoft Macintosh PowerPoint</Application>
  <PresentationFormat>Widescreen</PresentationFormat>
  <Paragraphs>112</Paragraphs>
  <Slides>9</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vt:lpstr>
      <vt:lpstr>Source Sans Pro</vt:lpstr>
      <vt:lpstr>Wingdings 3</vt:lpstr>
      <vt:lpstr>Ion Boardroom</vt:lpstr>
      <vt:lpstr>Glaucoma</vt:lpstr>
      <vt:lpstr>What is glaucoma disease ?</vt:lpstr>
      <vt:lpstr>Some statistics…</vt:lpstr>
      <vt:lpstr>How to prevent ?</vt:lpstr>
      <vt:lpstr>Our data set</vt:lpstr>
      <vt:lpstr>EDA</vt:lpstr>
      <vt:lpstr>SVM - Support Vector Machine</vt:lpstr>
      <vt:lpstr>SVN</vt:lpstr>
      <vt:lpstr>Future plans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Leslie Cohen</dc:creator>
  <cp:lastModifiedBy>Lilach Herzog</cp:lastModifiedBy>
  <cp:revision>16</cp:revision>
  <dcterms:created xsi:type="dcterms:W3CDTF">2022-06-19T19:18:21Z</dcterms:created>
  <dcterms:modified xsi:type="dcterms:W3CDTF">2022-06-23T00:22:11Z</dcterms:modified>
</cp:coreProperties>
</file>